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FBFE5EC-81FB-4DE8-8ED6-C838C83E3D23}" type="datetimeFigureOut">
              <a:rPr lang="en-US" smtClean="0"/>
              <a:t>1/1/2014</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EA20B605-A521-4253-926A-1048A702B38B}"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BFE5EC-81FB-4DE8-8ED6-C838C83E3D23}"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0B605-A521-4253-926A-1048A702B38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BFE5EC-81FB-4DE8-8ED6-C838C83E3D23}"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EA20B605-A521-4253-926A-1048A702B38B}"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FBFE5EC-81FB-4DE8-8ED6-C838C83E3D23}"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20B605-A521-4253-926A-1048A702B38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BFE5EC-81FB-4DE8-8ED6-C838C83E3D23}" type="datetimeFigureOut">
              <a:rPr lang="en-US" smtClean="0"/>
              <a:t>1/1/2014</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EA20B605-A521-4253-926A-1048A702B38B}"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BFE5EC-81FB-4DE8-8ED6-C838C83E3D23}" type="datetimeFigureOut">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20B605-A521-4253-926A-1048A702B38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BFE5EC-81FB-4DE8-8ED6-C838C83E3D23}" type="datetimeFigureOut">
              <a:rPr lang="en-US" smtClean="0"/>
              <a:t>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20B605-A521-4253-926A-1048A702B38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BFE5EC-81FB-4DE8-8ED6-C838C83E3D23}" type="datetimeFigureOut">
              <a:rPr lang="en-US" smtClean="0"/>
              <a:t>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20B605-A521-4253-926A-1048A702B38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BFE5EC-81FB-4DE8-8ED6-C838C83E3D23}" type="datetimeFigureOut">
              <a:rPr lang="en-US" smtClean="0"/>
              <a:t>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20B605-A521-4253-926A-1048A702B38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FBFE5EC-81FB-4DE8-8ED6-C838C83E3D23}" type="datetimeFigureOut">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20B605-A521-4253-926A-1048A702B38B}"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EFBFE5EC-81FB-4DE8-8ED6-C838C83E3D23}" type="datetimeFigureOut">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20B605-A521-4253-926A-1048A702B38B}"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FBFE5EC-81FB-4DE8-8ED6-C838C83E3D23}" type="datetimeFigureOut">
              <a:rPr lang="en-US" smtClean="0"/>
              <a:t>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A20B605-A521-4253-926A-1048A702B38B}"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Opposing Sides</a:t>
            </a:r>
            <a:endParaRPr lang="en-US" dirty="0"/>
          </a:p>
        </p:txBody>
      </p:sp>
      <p:sp>
        <p:nvSpPr>
          <p:cNvPr id="3" name="Subtitle 2"/>
          <p:cNvSpPr>
            <a:spLocks noGrp="1"/>
          </p:cNvSpPr>
          <p:nvPr>
            <p:ph type="subTitle" idx="1"/>
          </p:nvPr>
        </p:nvSpPr>
        <p:spPr/>
        <p:txBody>
          <a:bodyPr/>
          <a:lstStyle/>
          <a:p>
            <a:r>
              <a:rPr lang="en-US" b="1" dirty="0" smtClean="0"/>
              <a:t>The United States Civil War Begins, 1860 - 1861</a:t>
            </a:r>
            <a:endParaRPr lang="en-US" b="1" dirty="0"/>
          </a:p>
        </p:txBody>
      </p:sp>
    </p:spTree>
    <p:extLst>
      <p:ext uri="{BB962C8B-B14F-4D97-AF65-F5344CB8AC3E}">
        <p14:creationId xmlns:p14="http://schemas.microsoft.com/office/powerpoint/2010/main" val="122860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Dissent Against Jefferson Davis</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14400" y="1609265"/>
            <a:ext cx="3352800" cy="4837673"/>
          </a:xfrm>
        </p:spPr>
      </p:pic>
      <p:sp>
        <p:nvSpPr>
          <p:cNvPr id="4" name="Content Placeholder 3"/>
          <p:cNvSpPr>
            <a:spLocks noGrp="1"/>
          </p:cNvSpPr>
          <p:nvPr>
            <p:ph sz="half" idx="2"/>
          </p:nvPr>
        </p:nvSpPr>
        <p:spPr>
          <a:xfrm>
            <a:off x="4648200" y="1828800"/>
            <a:ext cx="4038600" cy="4525963"/>
          </a:xfrm>
        </p:spPr>
        <p:txBody>
          <a:bodyPr>
            <a:normAutofit lnSpcReduction="10000"/>
          </a:bodyPr>
          <a:lstStyle/>
          <a:p>
            <a:r>
              <a:rPr lang="en-US" dirty="0" smtClean="0"/>
              <a:t>Jefferson Davis faced dissent within his Confederacy throughout the war.  Not surprisingly, the states rights oriented government had a difficult time collecting taxes and when Davis advocated conscription of soldiers. </a:t>
            </a:r>
            <a:endParaRPr lang="en-US" dirty="0"/>
          </a:p>
        </p:txBody>
      </p:sp>
    </p:spTree>
    <p:extLst>
      <p:ext uri="{BB962C8B-B14F-4D97-AF65-F5344CB8AC3E}">
        <p14:creationId xmlns:p14="http://schemas.microsoft.com/office/powerpoint/2010/main" val="3191088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England and France</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127076"/>
            <a:ext cx="4038600" cy="3472210"/>
          </a:xfrm>
        </p:spPr>
      </p:pic>
      <p:sp>
        <p:nvSpPr>
          <p:cNvPr id="4" name="Content Placeholder 3"/>
          <p:cNvSpPr>
            <a:spLocks noGrp="1"/>
          </p:cNvSpPr>
          <p:nvPr>
            <p:ph sz="half" idx="2"/>
          </p:nvPr>
        </p:nvSpPr>
        <p:spPr/>
        <p:txBody>
          <a:bodyPr>
            <a:normAutofit fontScale="85000" lnSpcReduction="20000"/>
          </a:bodyPr>
          <a:lstStyle/>
          <a:p>
            <a:r>
              <a:rPr lang="en-US" dirty="0" smtClean="0"/>
              <a:t>Like the United States during the Revolutionary War, the Confederacy sought outside aide in order to when the war.  Because both England and France depended upon Southern cotton to fuel their economies, they believed that one of the two nations may intervene.  The Union had placed a blockade around the South, cutting off all trade, and damaging European economies. </a:t>
            </a:r>
            <a:endParaRPr lang="en-US" dirty="0"/>
          </a:p>
        </p:txBody>
      </p:sp>
    </p:spTree>
    <p:extLst>
      <p:ext uri="{BB962C8B-B14F-4D97-AF65-F5344CB8AC3E}">
        <p14:creationId xmlns:p14="http://schemas.microsoft.com/office/powerpoint/2010/main" val="4184991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Trent Affair</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28823" y="1600200"/>
            <a:ext cx="3295354" cy="4525963"/>
          </a:xfrm>
        </p:spPr>
      </p:pic>
      <p:sp>
        <p:nvSpPr>
          <p:cNvPr id="4" name="Content Placeholder 3"/>
          <p:cNvSpPr>
            <a:spLocks noGrp="1"/>
          </p:cNvSpPr>
          <p:nvPr>
            <p:ph sz="half" idx="2"/>
          </p:nvPr>
        </p:nvSpPr>
        <p:spPr/>
        <p:txBody>
          <a:bodyPr>
            <a:normAutofit fontScale="85000" lnSpcReduction="20000"/>
          </a:bodyPr>
          <a:lstStyle/>
          <a:p>
            <a:r>
              <a:rPr lang="en-US" dirty="0" smtClean="0"/>
              <a:t>When the United States Navy intercepted a British vessel with two Confederate diplomats – John Slidell and James Mason – on board, England’s national pride was insulted.  Abraham Lincoln was able to negotiate a workable solution by releasing the diplomats and the English vessel; however, England considered intervention on behalf of the South during the incident. </a:t>
            </a:r>
            <a:endParaRPr lang="en-US" dirty="0"/>
          </a:p>
        </p:txBody>
      </p:sp>
    </p:spTree>
    <p:extLst>
      <p:ext uri="{BB962C8B-B14F-4D97-AF65-F5344CB8AC3E}">
        <p14:creationId xmlns:p14="http://schemas.microsoft.com/office/powerpoint/2010/main" val="1441599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Conoidal</a:t>
            </a:r>
            <a:r>
              <a:rPr lang="en-US" dirty="0" smtClean="0"/>
              <a:t> Bullets and Accurate Rifles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676400"/>
            <a:ext cx="3429000" cy="4950962"/>
          </a:xfrm>
        </p:spPr>
      </p:pic>
      <p:sp>
        <p:nvSpPr>
          <p:cNvPr id="4" name="Content Placeholder 3"/>
          <p:cNvSpPr>
            <a:spLocks noGrp="1"/>
          </p:cNvSpPr>
          <p:nvPr>
            <p:ph sz="half" idx="2"/>
          </p:nvPr>
        </p:nvSpPr>
        <p:spPr>
          <a:xfrm>
            <a:off x="4648200" y="1905000"/>
            <a:ext cx="4038600" cy="4221163"/>
          </a:xfrm>
        </p:spPr>
        <p:txBody>
          <a:bodyPr>
            <a:normAutofit fontScale="85000" lnSpcReduction="10000"/>
          </a:bodyPr>
          <a:lstStyle/>
          <a:p>
            <a:r>
              <a:rPr lang="en-US" dirty="0" err="1" smtClean="0"/>
              <a:t>Conoidal</a:t>
            </a:r>
            <a:r>
              <a:rPr lang="en-US" dirty="0" smtClean="0"/>
              <a:t> bullets were much more accurate and had greater range than the balls which had been used prior to their invention.  The ability to inflict more casualties in battle favored the North – with its larger population.  Every draw was a victory for the Union, since they outnumbered the South by more than 2 to 1. </a:t>
            </a:r>
            <a:endParaRPr lang="en-US" dirty="0"/>
          </a:p>
        </p:txBody>
      </p:sp>
    </p:spTree>
    <p:extLst>
      <p:ext uri="{BB962C8B-B14F-4D97-AF65-F5344CB8AC3E}">
        <p14:creationId xmlns:p14="http://schemas.microsoft.com/office/powerpoint/2010/main" val="3860788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Defensive War of Attrition</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914400" y="1609265"/>
            <a:ext cx="3352800" cy="4837673"/>
          </a:xfrm>
        </p:spPr>
      </p:pic>
      <p:sp>
        <p:nvSpPr>
          <p:cNvPr id="4" name="Content Placeholder 3"/>
          <p:cNvSpPr>
            <a:spLocks noGrp="1"/>
          </p:cNvSpPr>
          <p:nvPr>
            <p:ph sz="half" idx="2"/>
          </p:nvPr>
        </p:nvSpPr>
        <p:spPr>
          <a:xfrm>
            <a:off x="4648200" y="1600200"/>
            <a:ext cx="4267200" cy="4953000"/>
          </a:xfrm>
        </p:spPr>
        <p:txBody>
          <a:bodyPr>
            <a:normAutofit fontScale="92500" lnSpcReduction="10000"/>
          </a:bodyPr>
          <a:lstStyle/>
          <a:p>
            <a:r>
              <a:rPr lang="en-US" dirty="0" smtClean="0"/>
              <a:t>From Jefferson Davis’s perspective, the war was already won.  The Confederacy already had its independence, and they did not have to conquer the North.  If they could defend themselves, prolong the war, and either (a) win over Peace Democrats or (b) win over a European ally, they were certain to win!</a:t>
            </a:r>
            <a:endParaRPr lang="en-US" dirty="0"/>
          </a:p>
        </p:txBody>
      </p:sp>
    </p:spTree>
    <p:extLst>
      <p:ext uri="{BB962C8B-B14F-4D97-AF65-F5344CB8AC3E}">
        <p14:creationId xmlns:p14="http://schemas.microsoft.com/office/powerpoint/2010/main" val="3276225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Anaconda Plan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127076"/>
            <a:ext cx="4038600" cy="3472210"/>
          </a:xfrm>
        </p:spPr>
      </p:pic>
      <p:sp>
        <p:nvSpPr>
          <p:cNvPr id="4" name="Content Placeholder 3"/>
          <p:cNvSpPr>
            <a:spLocks noGrp="1"/>
          </p:cNvSpPr>
          <p:nvPr>
            <p:ph sz="half" idx="2"/>
          </p:nvPr>
        </p:nvSpPr>
        <p:spPr/>
        <p:txBody>
          <a:bodyPr>
            <a:normAutofit fontScale="92500" lnSpcReduction="20000"/>
          </a:bodyPr>
          <a:lstStyle/>
          <a:p>
            <a:r>
              <a:rPr lang="en-US" dirty="0" smtClean="0"/>
              <a:t>General Winfield Scott anticipated a long war, and advised a long term strategy to bring the South to it’s knees.  First, he sought to establish a blockade around the South using the US Navy.  Next, control the Mississippi River.  Finally, divided the South, and pressure its capital city in Richmond, VA. </a:t>
            </a:r>
            <a:endParaRPr lang="en-US" dirty="0"/>
          </a:p>
        </p:txBody>
      </p:sp>
    </p:spTree>
    <p:extLst>
      <p:ext uri="{BB962C8B-B14F-4D97-AF65-F5344CB8AC3E}">
        <p14:creationId xmlns:p14="http://schemas.microsoft.com/office/powerpoint/2010/main" val="3589192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Robert E. Lee</a:t>
            </a:r>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09600" y="1676400"/>
            <a:ext cx="3276600" cy="4849368"/>
          </a:xfrm>
        </p:spPr>
      </p:pic>
      <p:sp>
        <p:nvSpPr>
          <p:cNvPr id="6" name="Content Placeholder 5"/>
          <p:cNvSpPr>
            <a:spLocks noGrp="1"/>
          </p:cNvSpPr>
          <p:nvPr>
            <p:ph sz="half" idx="2"/>
          </p:nvPr>
        </p:nvSpPr>
        <p:spPr>
          <a:xfrm>
            <a:off x="4038600" y="1828800"/>
            <a:ext cx="4724400" cy="4525963"/>
          </a:xfrm>
        </p:spPr>
        <p:txBody>
          <a:bodyPr/>
          <a:lstStyle/>
          <a:p>
            <a:r>
              <a:rPr lang="en-US" dirty="0" smtClean="0"/>
              <a:t>Robert E. Lee was considered the finest leader of the United States military in 1861, as the Civil War was inaugurated.  Lee was offered control over the Union Army during the war, but refused the position, claiming that he could never fight against his home state. </a:t>
            </a:r>
            <a:endParaRPr lang="en-US" dirty="0"/>
          </a:p>
        </p:txBody>
      </p:sp>
    </p:spTree>
    <p:extLst>
      <p:ext uri="{BB962C8B-B14F-4D97-AF65-F5344CB8AC3E}">
        <p14:creationId xmlns:p14="http://schemas.microsoft.com/office/powerpoint/2010/main" val="2989646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South and the North</a:t>
            </a:r>
            <a:endParaRPr lang="en-US" dirty="0"/>
          </a:p>
        </p:txBody>
      </p:sp>
      <p:sp>
        <p:nvSpPr>
          <p:cNvPr id="6" name="Text Placeholder 5"/>
          <p:cNvSpPr>
            <a:spLocks noGrp="1"/>
          </p:cNvSpPr>
          <p:nvPr>
            <p:ph type="body" idx="1"/>
          </p:nvPr>
        </p:nvSpPr>
        <p:spPr/>
        <p:txBody>
          <a:bodyPr/>
          <a:lstStyle/>
          <a:p>
            <a:r>
              <a:rPr lang="en-US" dirty="0" smtClean="0"/>
              <a:t>Military Colleges </a:t>
            </a:r>
            <a:endParaRPr lang="en-US" dirty="0"/>
          </a:p>
        </p:txBody>
      </p:sp>
      <p:sp>
        <p:nvSpPr>
          <p:cNvPr id="7" name="Content Placeholder 6"/>
          <p:cNvSpPr>
            <a:spLocks noGrp="1"/>
          </p:cNvSpPr>
          <p:nvPr>
            <p:ph sz="half" idx="2"/>
          </p:nvPr>
        </p:nvSpPr>
        <p:spPr/>
        <p:txBody>
          <a:bodyPr/>
          <a:lstStyle/>
          <a:p>
            <a:r>
              <a:rPr lang="en-US" dirty="0" smtClean="0"/>
              <a:t>The majority of the military colleges in the United States, including the Virginia Military Institute and the Citadel, were located in the South.  West Point was in the North, but a proud tradition of military participation existed in the South. </a:t>
            </a:r>
            <a:endParaRPr lang="en-US" dirty="0"/>
          </a:p>
        </p:txBody>
      </p:sp>
      <p:sp>
        <p:nvSpPr>
          <p:cNvPr id="8" name="Text Placeholder 7"/>
          <p:cNvSpPr>
            <a:spLocks noGrp="1"/>
          </p:cNvSpPr>
          <p:nvPr>
            <p:ph type="body" sz="quarter" idx="3"/>
          </p:nvPr>
        </p:nvSpPr>
        <p:spPr/>
        <p:txBody>
          <a:bodyPr/>
          <a:lstStyle/>
          <a:p>
            <a:r>
              <a:rPr lang="en-US" dirty="0" smtClean="0"/>
              <a:t>The Navy</a:t>
            </a:r>
            <a:endParaRPr lang="en-US" dirty="0"/>
          </a:p>
        </p:txBody>
      </p:sp>
      <p:sp>
        <p:nvSpPr>
          <p:cNvPr id="9" name="Content Placeholder 8"/>
          <p:cNvSpPr>
            <a:spLocks noGrp="1"/>
          </p:cNvSpPr>
          <p:nvPr>
            <p:ph sz="quarter" idx="4"/>
          </p:nvPr>
        </p:nvSpPr>
        <p:spPr/>
        <p:txBody>
          <a:bodyPr/>
          <a:lstStyle/>
          <a:p>
            <a:r>
              <a:rPr lang="en-US" dirty="0" smtClean="0"/>
              <a:t>The United States Navy, on the other hand, was securely under the control of the Union.  Almost all of the naval bases and navy shipyards remained loyal to the Union, even in areas which had seceded from the Union.  </a:t>
            </a:r>
            <a:endParaRPr lang="en-US" dirty="0"/>
          </a:p>
        </p:txBody>
      </p:sp>
    </p:spTree>
    <p:extLst>
      <p:ext uri="{BB962C8B-B14F-4D97-AF65-F5344CB8AC3E}">
        <p14:creationId xmlns:p14="http://schemas.microsoft.com/office/powerpoint/2010/main" val="19315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Advantages and Disadvantages</a:t>
            </a:r>
            <a:endParaRPr lang="en-US" dirty="0"/>
          </a:p>
        </p:txBody>
      </p:sp>
      <p:sp>
        <p:nvSpPr>
          <p:cNvPr id="8" name="Content Placeholder 7"/>
          <p:cNvSpPr>
            <a:spLocks noGrp="1"/>
          </p:cNvSpPr>
          <p:nvPr>
            <p:ph sz="half" idx="1"/>
          </p:nvPr>
        </p:nvSpPr>
        <p:spPr/>
        <p:txBody>
          <a:bodyPr>
            <a:normAutofit fontScale="92500" lnSpcReduction="10000"/>
          </a:bodyPr>
          <a:lstStyle/>
          <a:p>
            <a:r>
              <a:rPr lang="en-US" dirty="0" smtClean="0"/>
              <a:t>The North had a population of over 22 Million people, and almost all of them were free.</a:t>
            </a:r>
          </a:p>
          <a:p>
            <a:r>
              <a:rPr lang="en-US" dirty="0" smtClean="0"/>
              <a:t>Over ninety percent (90%) of the nation’s manufacturing capacity was in the North as well – in terms of clothing, shoes, and pig iron, for example. </a:t>
            </a:r>
            <a:endParaRPr lang="en-US" dirty="0"/>
          </a:p>
        </p:txBody>
      </p:sp>
      <p:sp>
        <p:nvSpPr>
          <p:cNvPr id="9" name="Content Placeholder 8"/>
          <p:cNvSpPr>
            <a:spLocks noGrp="1"/>
          </p:cNvSpPr>
          <p:nvPr>
            <p:ph sz="half" idx="2"/>
          </p:nvPr>
        </p:nvSpPr>
        <p:spPr/>
        <p:txBody>
          <a:bodyPr>
            <a:normAutofit fontScale="92500" lnSpcReduction="10000"/>
          </a:bodyPr>
          <a:lstStyle/>
          <a:p>
            <a:r>
              <a:rPr lang="en-US" dirty="0" smtClean="0"/>
              <a:t>The South had a population of only nine million people, and over four million of those individuals were enslaved. </a:t>
            </a:r>
          </a:p>
          <a:p>
            <a:r>
              <a:rPr lang="en-US" dirty="0" smtClean="0"/>
              <a:t>The South was unable to manufacture military necessities like uniforms, shoes, bullets, and other mechanized weaponry.  They had few factories. </a:t>
            </a:r>
            <a:endParaRPr lang="en-US" dirty="0"/>
          </a:p>
        </p:txBody>
      </p:sp>
    </p:spTree>
    <p:extLst>
      <p:ext uri="{BB962C8B-B14F-4D97-AF65-F5344CB8AC3E}">
        <p14:creationId xmlns:p14="http://schemas.microsoft.com/office/powerpoint/2010/main" val="1765127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and Disadvantages</a:t>
            </a:r>
            <a:endParaRPr lang="en-US" dirty="0"/>
          </a:p>
        </p:txBody>
      </p:sp>
      <p:sp>
        <p:nvSpPr>
          <p:cNvPr id="3" name="Content Placeholder 2"/>
          <p:cNvSpPr>
            <a:spLocks noGrp="1"/>
          </p:cNvSpPr>
          <p:nvPr>
            <p:ph sz="half" idx="1"/>
          </p:nvPr>
        </p:nvSpPr>
        <p:spPr/>
        <p:txBody>
          <a:bodyPr/>
          <a:lstStyle/>
          <a:p>
            <a:r>
              <a:rPr lang="en-US" dirty="0" smtClean="0"/>
              <a:t>Both the Union and the Confederacy could produce enough food. </a:t>
            </a:r>
          </a:p>
          <a:p>
            <a:r>
              <a:rPr lang="en-US" dirty="0" smtClean="0"/>
              <a:t>The North had double the miles of railroad tracks which the South had – making their soldiers and their equipment much more mobile. </a:t>
            </a:r>
            <a:endParaRPr lang="en-US" dirty="0"/>
          </a:p>
        </p:txBody>
      </p:sp>
      <p:sp>
        <p:nvSpPr>
          <p:cNvPr id="4" name="Content Placeholder 3"/>
          <p:cNvSpPr>
            <a:spLocks noGrp="1"/>
          </p:cNvSpPr>
          <p:nvPr>
            <p:ph sz="half" idx="2"/>
          </p:nvPr>
        </p:nvSpPr>
        <p:spPr/>
        <p:txBody>
          <a:bodyPr/>
          <a:lstStyle/>
          <a:p>
            <a:r>
              <a:rPr lang="en-US" dirty="0" smtClean="0"/>
              <a:t>Both the Union and the Confederacy could produce enough food. </a:t>
            </a:r>
          </a:p>
          <a:p>
            <a:r>
              <a:rPr lang="en-US" dirty="0" smtClean="0"/>
              <a:t>The South had only half of the miles of railroad tracks which the North had – making their soldiers and their equipment far less mobile. </a:t>
            </a:r>
            <a:endParaRPr lang="en-US" dirty="0"/>
          </a:p>
        </p:txBody>
      </p:sp>
    </p:spTree>
    <p:extLst>
      <p:ext uri="{BB962C8B-B14F-4D97-AF65-F5344CB8AC3E}">
        <p14:creationId xmlns:p14="http://schemas.microsoft.com/office/powerpoint/2010/main" val="1638286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and Disadvantages </a:t>
            </a:r>
            <a:endParaRPr lang="en-US" dirty="0"/>
          </a:p>
        </p:txBody>
      </p:sp>
      <p:sp>
        <p:nvSpPr>
          <p:cNvPr id="3" name="Content Placeholder 2"/>
          <p:cNvSpPr>
            <a:spLocks noGrp="1"/>
          </p:cNvSpPr>
          <p:nvPr>
            <p:ph sz="half" idx="1"/>
          </p:nvPr>
        </p:nvSpPr>
        <p:spPr/>
        <p:txBody>
          <a:bodyPr/>
          <a:lstStyle/>
          <a:p>
            <a:r>
              <a:rPr lang="en-US" dirty="0" smtClean="0"/>
              <a:t>The North controlled the banking industry, and most of the nation’s wealth in terms of specie and bank guaranteed currency.  This allowed the government to spend more on the war effort. </a:t>
            </a:r>
            <a:endParaRPr lang="en-US" dirty="0"/>
          </a:p>
        </p:txBody>
      </p:sp>
      <p:sp>
        <p:nvSpPr>
          <p:cNvPr id="4" name="Content Placeholder 3"/>
          <p:cNvSpPr>
            <a:spLocks noGrp="1"/>
          </p:cNvSpPr>
          <p:nvPr>
            <p:ph sz="half" idx="2"/>
          </p:nvPr>
        </p:nvSpPr>
        <p:spPr/>
        <p:txBody>
          <a:bodyPr/>
          <a:lstStyle/>
          <a:p>
            <a:r>
              <a:rPr lang="en-US" dirty="0" smtClean="0"/>
              <a:t>Although many of the nation’s wealthiest people were Southerners, much of the Confederacy’s wealth was invested in land and slaves.  They had a much smaller capacity to spend money and to raise it. </a:t>
            </a:r>
            <a:endParaRPr lang="en-US" dirty="0"/>
          </a:p>
        </p:txBody>
      </p:sp>
    </p:spTree>
    <p:extLst>
      <p:ext uri="{BB962C8B-B14F-4D97-AF65-F5344CB8AC3E}">
        <p14:creationId xmlns:p14="http://schemas.microsoft.com/office/powerpoint/2010/main" val="621528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Lincoln and the Radical Republicans</a:t>
            </a:r>
            <a:endParaRPr lang="en-US"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13911" y="1600200"/>
            <a:ext cx="3525178" cy="4525963"/>
          </a:xfrm>
        </p:spPr>
      </p:pic>
      <p:sp>
        <p:nvSpPr>
          <p:cNvPr id="4" name="Content Placeholder 3"/>
          <p:cNvSpPr>
            <a:spLocks noGrp="1"/>
          </p:cNvSpPr>
          <p:nvPr>
            <p:ph sz="half" idx="2"/>
          </p:nvPr>
        </p:nvSpPr>
        <p:spPr/>
        <p:txBody>
          <a:bodyPr/>
          <a:lstStyle/>
          <a:p>
            <a:r>
              <a:rPr lang="en-US" dirty="0" smtClean="0"/>
              <a:t>Although Lincoln was an enormously popular President in some regions, many men within his own party – men like Thaddeus Stevens, for example – did not think his policies were strong enough.  </a:t>
            </a:r>
            <a:endParaRPr lang="en-US" dirty="0"/>
          </a:p>
        </p:txBody>
      </p:sp>
    </p:spTree>
    <p:extLst>
      <p:ext uri="{BB962C8B-B14F-4D97-AF65-F5344CB8AC3E}">
        <p14:creationId xmlns:p14="http://schemas.microsoft.com/office/powerpoint/2010/main" val="3501532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Copperheads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852548"/>
            <a:ext cx="4038600" cy="4021266"/>
          </a:xfrm>
        </p:spPr>
      </p:pic>
      <p:sp>
        <p:nvSpPr>
          <p:cNvPr id="4" name="Content Placeholder 3"/>
          <p:cNvSpPr>
            <a:spLocks noGrp="1"/>
          </p:cNvSpPr>
          <p:nvPr>
            <p:ph sz="half" idx="2"/>
          </p:nvPr>
        </p:nvSpPr>
        <p:spPr/>
        <p:txBody>
          <a:bodyPr>
            <a:normAutofit fontScale="85000" lnSpcReduction="10000"/>
          </a:bodyPr>
          <a:lstStyle/>
          <a:p>
            <a:r>
              <a:rPr lang="en-US" dirty="0" smtClean="0"/>
              <a:t>Democrats in the West often favored compromise with the South in order to end the war – some even offered independence to the Confederacy.  Almost all copperheads opposed the draft – or conscription of soldiers – and the declaration of martial law (including the suspension of the writ of </a:t>
            </a:r>
            <a:r>
              <a:rPr lang="en-US" i="1" dirty="0" smtClean="0"/>
              <a:t>habeas corpus</a:t>
            </a:r>
            <a:r>
              <a:rPr lang="en-US" dirty="0" smtClean="0"/>
              <a:t>) by Lincoln. </a:t>
            </a:r>
            <a:endParaRPr lang="en-US" dirty="0"/>
          </a:p>
        </p:txBody>
      </p:sp>
    </p:spTree>
    <p:extLst>
      <p:ext uri="{BB962C8B-B14F-4D97-AF65-F5344CB8AC3E}">
        <p14:creationId xmlns:p14="http://schemas.microsoft.com/office/powerpoint/2010/main" val="937391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Suspension of the Writ of </a:t>
            </a:r>
            <a:r>
              <a:rPr lang="en-US" i="1" dirty="0" smtClean="0"/>
              <a:t>Habeas Corpus</a:t>
            </a:r>
            <a:endParaRPr lang="en-US" i="1"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75073" y="1600200"/>
            <a:ext cx="3402853" cy="4525963"/>
          </a:xfrm>
        </p:spPr>
      </p:pic>
      <p:sp>
        <p:nvSpPr>
          <p:cNvPr id="4" name="Content Placeholder 3"/>
          <p:cNvSpPr>
            <a:spLocks noGrp="1"/>
          </p:cNvSpPr>
          <p:nvPr>
            <p:ph sz="half" idx="2"/>
          </p:nvPr>
        </p:nvSpPr>
        <p:spPr/>
        <p:txBody>
          <a:bodyPr>
            <a:normAutofit fontScale="85000" lnSpcReduction="20000"/>
          </a:bodyPr>
          <a:lstStyle/>
          <a:p>
            <a:r>
              <a:rPr lang="en-US" dirty="0" smtClean="0"/>
              <a:t>During his time as President, Abraham Lincoln routinely suspended the writ of habeas corpus.  Usually, this allows men and women to hear the charges against them and allows them a fair trial.  But  during the Civil War, thousands were imprisoned for articulating views against the Union – whether they had violated the law or not!</a:t>
            </a:r>
            <a:endParaRPr lang="en-US" dirty="0"/>
          </a:p>
        </p:txBody>
      </p:sp>
    </p:spTree>
    <p:extLst>
      <p:ext uri="{BB962C8B-B14F-4D97-AF65-F5344CB8AC3E}">
        <p14:creationId xmlns:p14="http://schemas.microsoft.com/office/powerpoint/2010/main" val="16781553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Custom 1">
      <a:majorFont>
        <a:latin typeface="Bodoni MT Condensed"/>
        <a:ea typeface=""/>
        <a:cs typeface=""/>
      </a:majorFont>
      <a:minorFont>
        <a:latin typeface="Footlight MT Light"/>
        <a:ea typeface=""/>
        <a:cs typeface=""/>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84</TotalTime>
  <Words>949</Words>
  <Application>Microsoft Office PowerPoint</Application>
  <PresentationFormat>On-screen Show (4:3)</PresentationFormat>
  <Paragraphs>40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Decatur</vt:lpstr>
      <vt:lpstr>The Opposing Sides</vt:lpstr>
      <vt:lpstr>Robert E. Lee</vt:lpstr>
      <vt:lpstr>The South and the North</vt:lpstr>
      <vt:lpstr>Advantages and Disadvantages</vt:lpstr>
      <vt:lpstr>Advantages and Disadvantages</vt:lpstr>
      <vt:lpstr>Advantages and Disadvantages </vt:lpstr>
      <vt:lpstr>Lincoln and the Radical Republicans</vt:lpstr>
      <vt:lpstr>Copperheads</vt:lpstr>
      <vt:lpstr>The Suspension of the Writ of Habeas Corpus</vt:lpstr>
      <vt:lpstr>Dissent Against Jefferson Davis</vt:lpstr>
      <vt:lpstr>England and France</vt:lpstr>
      <vt:lpstr>The Trent Affair</vt:lpstr>
      <vt:lpstr>Conoidal Bullets and Accurate Rifles</vt:lpstr>
      <vt:lpstr>A Defensive War of Attrition</vt:lpstr>
      <vt:lpstr>The Anaconda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Opposing Sides</dc:title>
  <dc:creator>Adam</dc:creator>
  <cp:lastModifiedBy>Adam</cp:lastModifiedBy>
  <cp:revision>6</cp:revision>
  <dcterms:created xsi:type="dcterms:W3CDTF">2014-01-02T01:20:04Z</dcterms:created>
  <dcterms:modified xsi:type="dcterms:W3CDTF">2014-01-02T02:44:24Z</dcterms:modified>
</cp:coreProperties>
</file>